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6"/>
  </p:sldMasterIdLst>
  <p:notesMasterIdLst>
    <p:notesMasterId r:id="rId12"/>
  </p:notesMasterIdLst>
  <p:handoutMasterIdLst>
    <p:handoutMasterId r:id="rId13"/>
  </p:handoutMasterIdLst>
  <p:sldIdLst>
    <p:sldId id="341" r:id="rId7"/>
    <p:sldId id="363" r:id="rId8"/>
    <p:sldId id="364" r:id="rId9"/>
    <p:sldId id="367" r:id="rId10"/>
    <p:sldId id="366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99FF"/>
    <a:srgbClr val="E3F2F9"/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27" autoAdjust="0"/>
    <p:restoredTop sz="96270" autoAdjust="0"/>
  </p:normalViewPr>
  <p:slideViewPr>
    <p:cSldViewPr snapToGrid="0">
      <p:cViewPr varScale="1">
        <p:scale>
          <a:sx n="86" d="100"/>
          <a:sy n="86" d="100"/>
        </p:scale>
        <p:origin x="102" y="6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TSG SA Meeting #SP-101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11 - 15 September, 2023, Bangalore, India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0_Taipei_2023-06/Docs/SP-230765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Views on Rel-19 first package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en-GB" altLang="en-US" dirty="0"/>
          </a:p>
          <a:p>
            <a:pPr marL="0" indent="0" algn="ctr" eaLnBrk="1" hangingPunct="1">
              <a:buFontTx/>
              <a:buNone/>
            </a:pPr>
            <a:r>
              <a:rPr lang="en-GB" altLang="en-US" dirty="0"/>
              <a:t>Nokia, Nokia Shanghai Bell</a:t>
            </a: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E87BE2DA-4DB0-12C9-CDED-5EDD66E114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577" y="133351"/>
            <a:ext cx="17262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800" b="1" dirty="0">
                <a:solidFill>
                  <a:srgbClr val="0000FF"/>
                </a:solidFill>
                <a:latin typeface="Arial "/>
              </a:rPr>
              <a:t>SP-231114</a:t>
            </a: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	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accent5"/>
                </a:solidFill>
              </a:rPr>
              <a:t>Status before SA#101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SA2, in Q3, progressed discussions on the 7 Rel-19 priority Core items as requested by SA (see guidance in </a:t>
            </a:r>
            <a:r>
              <a:rPr lang="fr-FR" sz="2400" b="0" i="0" u="sng" strike="noStrike" dirty="0">
                <a:solidFill>
                  <a:srgbClr val="001135"/>
                </a:solidFill>
                <a:effectLst/>
                <a:hlinkClick r:id="rId2"/>
              </a:rPr>
              <a:t>SP-230765</a:t>
            </a:r>
            <a:r>
              <a:rPr lang="en-US" altLang="en-US" sz="2400" dirty="0"/>
              <a:t>). Discussions happened via moderated discussions over summer and numerous online discussions in Gothenburg.</a:t>
            </a:r>
          </a:p>
          <a:p>
            <a:r>
              <a:rPr lang="en-US" altLang="en-US" sz="2400" dirty="0"/>
              <a:t> 8 related SIDs were generated for these 7 Core items. These were only “endorsed as a basis for further work”. </a:t>
            </a:r>
          </a:p>
          <a:p>
            <a:r>
              <a:rPr lang="en-US" altLang="en-US" sz="2400" dirty="0"/>
              <a:t> Some level of descoping could be reached, but this is not sufficient: </a:t>
            </a:r>
          </a:p>
          <a:p>
            <a:pPr lvl="1"/>
            <a:r>
              <a:rPr lang="en-US" altLang="en-US" sz="2000" dirty="0"/>
              <a:t>Some SIDs TUs requests are over the maximum allowed of 14 TUs,</a:t>
            </a:r>
          </a:p>
          <a:p>
            <a:pPr lvl="1"/>
            <a:r>
              <a:rPr lang="en-US" altLang="en-US" sz="2000" dirty="0"/>
              <a:t>Total of the TUs requested is 111, above the maximum allowed, i.e. around 70 (see SA#100 guidance in </a:t>
            </a:r>
            <a:r>
              <a:rPr lang="fr-FR" sz="2000" b="0" i="0" u="sng" strike="noStrike" dirty="0">
                <a:solidFill>
                  <a:srgbClr val="001135"/>
                </a:solidFill>
                <a:effectLst/>
                <a:hlinkClick r:id="rId2"/>
              </a:rPr>
              <a:t>SP-230765</a:t>
            </a:r>
            <a:r>
              <a:rPr lang="en-US" altLang="en-US" sz="2000" dirty="0"/>
              <a:t>). </a:t>
            </a:r>
          </a:p>
          <a:p>
            <a:r>
              <a:rPr lang="en-US" altLang="en-US" sz="2400" dirty="0"/>
              <a:t> Some moderated discussion happened in Q3 on the 10 other Core items, but the related SIDs have not been extensively discussed in SA2#158.</a:t>
            </a: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F633EA9C-C074-BDBE-8DB2-487F12B54A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577" y="133351"/>
            <a:ext cx="17262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800" b="1" dirty="0">
                <a:solidFill>
                  <a:srgbClr val="0000FF"/>
                </a:solidFill>
                <a:latin typeface="Arial "/>
              </a:rPr>
              <a:t>SP-231114</a:t>
            </a: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	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>
                <a:solidFill>
                  <a:schemeClr val="accent5"/>
                </a:solidFill>
              </a:rPr>
              <a:t>On handling RAN dependencies</a:t>
            </a: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 5 SIDs out of the 8 “endorsed as a basis for further work” indicated RAN dependencies, and another 1 SID indicates possible RAN dependency.</a:t>
            </a:r>
          </a:p>
          <a:p>
            <a:r>
              <a:rPr lang="en-US" altLang="en-US" sz="2400" dirty="0"/>
              <a:t> We should distinguish between proposed work that is dependent on RAN driven items from work that may need alignment between SA2 and RAN.</a:t>
            </a:r>
          </a:p>
          <a:p>
            <a:r>
              <a:rPr lang="en-US" altLang="en-US" sz="2400" dirty="0"/>
              <a:t> Ambient IoT and Satellite studies have strong dependency on RAN and depend very much on what RAN is going to address in Rel-19 for these. For these, some commitment from RAN that RAN will work on them before approving items in SA#101 would be useful. </a:t>
            </a:r>
          </a:p>
          <a:p>
            <a:r>
              <a:rPr lang="en-US" altLang="en-US" sz="2400" dirty="0"/>
              <a:t> AIML WT#1 would need to wait RAN conclusions in Rel-18 and would need some supporting requirements from RAN. This is captured by note B in SA2#158 “endorsed as a basis for further work” SID.</a:t>
            </a:r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CF1479B0-B22D-3231-218C-1F82963B7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577" y="133351"/>
            <a:ext cx="17262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800" b="1" dirty="0">
                <a:solidFill>
                  <a:srgbClr val="0000FF"/>
                </a:solidFill>
                <a:latin typeface="Arial "/>
              </a:rPr>
              <a:t>SP-231114</a:t>
            </a: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	</a:t>
            </a:r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37726"/>
            <a:ext cx="10515600" cy="1130301"/>
          </a:xfrm>
        </p:spPr>
        <p:txBody>
          <a:bodyPr/>
          <a:lstStyle/>
          <a:p>
            <a:r>
              <a:rPr lang="en-GB" altLang="en-US" sz="4000" dirty="0">
                <a:solidFill>
                  <a:schemeClr val="accent5"/>
                </a:solidFill>
              </a:rPr>
              <a:t>Views on some SIDs and WTs </a:t>
            </a:r>
            <a:br>
              <a:rPr lang="en-GB" altLang="en-US" sz="4000" dirty="0">
                <a:solidFill>
                  <a:schemeClr val="accent5"/>
                </a:solidFill>
              </a:rPr>
            </a:br>
            <a:r>
              <a:rPr lang="en-GB" altLang="en-US" sz="2800" dirty="0">
                <a:solidFill>
                  <a:schemeClr val="accent5"/>
                </a:solidFill>
              </a:rPr>
              <a:t>(with reference to SA2#158 endorsed versions)</a:t>
            </a:r>
            <a:endParaRPr lang="en-GB" altLang="en-US" sz="4000" dirty="0">
              <a:solidFill>
                <a:schemeClr val="accent5"/>
              </a:solidFill>
            </a:endParaRPr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000" dirty="0"/>
              <a:t> Satellite phase 3:</a:t>
            </a:r>
          </a:p>
          <a:p>
            <a:pPr lvl="1"/>
            <a:r>
              <a:rPr lang="en-US" altLang="en-US" sz="1800" dirty="0"/>
              <a:t>WT#2 on “Store &amp; Forward” was initially discussed in the context of EPS. Later the scope was extended to 5Gs, but without any TU increase.</a:t>
            </a:r>
          </a:p>
          <a:p>
            <a:pPr lvl="1"/>
            <a:r>
              <a:rPr lang="en-US" altLang="en-US" sz="1800" dirty="0"/>
              <a:t>WT#3 scope is currently too open, involving all UE-satellite-UE services, with and without feeder link.</a:t>
            </a:r>
          </a:p>
          <a:p>
            <a:r>
              <a:rPr lang="en-US" altLang="en-US" sz="2000" dirty="0"/>
              <a:t> XRM Phase 2:</a:t>
            </a:r>
          </a:p>
          <a:p>
            <a:pPr lvl="1"/>
            <a:r>
              <a:rPr lang="en-US" altLang="en-US" sz="1800" dirty="0"/>
              <a:t>WT#2.3: items in 3GPP scope may be quite limited.</a:t>
            </a:r>
          </a:p>
          <a:p>
            <a:pPr lvl="1"/>
            <a:r>
              <a:rPr lang="en-US" altLang="en-US" sz="1800" dirty="0"/>
              <a:t>WT#7: some items were already discussed during Rel-18, thus it may not be worth the time spent to re-discuss them in Rel-19.</a:t>
            </a:r>
          </a:p>
          <a:p>
            <a:r>
              <a:rPr lang="en-US" altLang="en-US" sz="2000" dirty="0"/>
              <a:t> AI/ML:</a:t>
            </a:r>
          </a:p>
          <a:p>
            <a:pPr lvl="1"/>
            <a:r>
              <a:rPr lang="en-US" altLang="en-US" sz="1800" dirty="0"/>
              <a:t>WT#1 depends on RAN conclusions and requirements, thus this cannot be part of 1</a:t>
            </a:r>
            <a:r>
              <a:rPr lang="en-US" altLang="en-US" sz="1800" baseline="30000" dirty="0"/>
              <a:t>st</a:t>
            </a:r>
            <a:r>
              <a:rPr lang="en-US" altLang="en-US" sz="1800" dirty="0"/>
              <a:t> Rel-19 package.</a:t>
            </a:r>
          </a:p>
          <a:p>
            <a:r>
              <a:rPr lang="en-US" altLang="en-US" sz="2000" dirty="0"/>
              <a:t> IMS and NG_RTC:</a:t>
            </a:r>
          </a:p>
          <a:p>
            <a:pPr lvl="1"/>
            <a:r>
              <a:rPr lang="en-US" altLang="en-US" sz="1800" dirty="0"/>
              <a:t>It would be good to align the normative work TU estimates with the study work TU estimates.</a:t>
            </a:r>
          </a:p>
          <a:p>
            <a:pPr lvl="1"/>
            <a:r>
              <a:rPr lang="en-US" sz="1800" dirty="0"/>
              <a:t>SA2 should explore the option to do the work on MPS for IMS Messaging and SMS services via some sort of  TEI19 work.</a:t>
            </a:r>
            <a:endParaRPr lang="en-US" altLang="en-US" sz="1800" dirty="0"/>
          </a:p>
        </p:txBody>
      </p:sp>
      <p:sp>
        <p:nvSpPr>
          <p:cNvPr id="2" name="Text Box 14">
            <a:extLst>
              <a:ext uri="{FF2B5EF4-FFF2-40B4-BE49-F238E27FC236}">
                <a16:creationId xmlns:a16="http://schemas.microsoft.com/office/drawing/2014/main" id="{417EC969-16B8-C31E-3744-1E1E5D82D6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577" y="133351"/>
            <a:ext cx="17262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800" b="1" dirty="0">
                <a:solidFill>
                  <a:srgbClr val="0000FF"/>
                </a:solidFill>
                <a:latin typeface="Arial "/>
              </a:rPr>
              <a:t>SP-231114</a:t>
            </a: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93884877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B3277F-D229-56DD-E838-D5546EFD3D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3122"/>
            <a:ext cx="10515600" cy="1130301"/>
          </a:xfrm>
        </p:spPr>
        <p:txBody>
          <a:bodyPr/>
          <a:lstStyle/>
          <a:p>
            <a:r>
              <a:rPr lang="en-GB" dirty="0">
                <a:solidFill>
                  <a:schemeClr val="accent5"/>
                </a:solidFill>
              </a:rPr>
              <a:t>Some proposal for 1st Rel-19 package</a:t>
            </a:r>
            <a:br>
              <a:rPr lang="en-GB" dirty="0">
                <a:solidFill>
                  <a:schemeClr val="accent5"/>
                </a:solidFill>
              </a:rPr>
            </a:br>
            <a:r>
              <a:rPr lang="en-GB" altLang="en-US" sz="2800" dirty="0">
                <a:solidFill>
                  <a:schemeClr val="accent5"/>
                </a:solidFill>
              </a:rPr>
              <a:t>(from 111 TUs to 74 TUs)</a:t>
            </a:r>
            <a:endParaRPr lang="en-GB" sz="2800" dirty="0">
              <a:solidFill>
                <a:schemeClr val="accent5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04380FC-C503-AE46-9999-E3305B411B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9776670"/>
              </p:ext>
            </p:extLst>
          </p:nvPr>
        </p:nvGraphicFramePr>
        <p:xfrm>
          <a:off x="356838" y="1891481"/>
          <a:ext cx="11474606" cy="4403360"/>
        </p:xfrm>
        <a:graphic>
          <a:graphicData uri="http://schemas.openxmlformats.org/drawingml/2006/table">
            <a:tbl>
              <a:tblPr firstRow="1" bandRow="1"/>
              <a:tblGrid>
                <a:gridCol w="1984918">
                  <a:extLst>
                    <a:ext uri="{9D8B030D-6E8A-4147-A177-3AD203B41FA5}">
                      <a16:colId xmlns:a16="http://schemas.microsoft.com/office/drawing/2014/main" val="3841749627"/>
                    </a:ext>
                  </a:extLst>
                </a:gridCol>
                <a:gridCol w="5096107">
                  <a:extLst>
                    <a:ext uri="{9D8B030D-6E8A-4147-A177-3AD203B41FA5}">
                      <a16:colId xmlns:a16="http://schemas.microsoft.com/office/drawing/2014/main" val="2289946890"/>
                    </a:ext>
                  </a:extLst>
                </a:gridCol>
                <a:gridCol w="4393581">
                  <a:extLst>
                    <a:ext uri="{9D8B030D-6E8A-4147-A177-3AD203B41FA5}">
                      <a16:colId xmlns:a16="http://schemas.microsoft.com/office/drawing/2014/main" val="2926188818"/>
                    </a:ext>
                  </a:extLst>
                </a:gridCol>
              </a:tblGrid>
              <a:tr h="265545">
                <a:tc>
                  <a:txBody>
                    <a:bodyPr/>
                    <a:lstStyle/>
                    <a:p>
                      <a:pPr marL="0" lvl="0" indent="0" algn="l" defTabSz="6858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lt"/>
                        </a:rPr>
                        <a:t>SID</a:t>
                      </a:r>
                    </a:p>
                  </a:txBody>
                  <a:tcPr>
                    <a:lnL w="12700">
                      <a:solidFill>
                        <a:srgbClr val="23ABB6"/>
                      </a:solidFill>
                    </a:lnL>
                    <a:lnR w="12700">
                      <a:solidFill>
                        <a:srgbClr val="23ABB6"/>
                      </a:solidFill>
                    </a:lnR>
                    <a:lnT w="12700">
                      <a:solidFill>
                        <a:srgbClr val="23ABB6"/>
                      </a:solidFill>
                    </a:lnT>
                    <a:lnB w="12700">
                      <a:solidFill>
                        <a:srgbClr val="23ABB6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kern="1200" dirty="0" err="1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lt"/>
                        </a:rPr>
                        <a:t>Retained</a:t>
                      </a:r>
                      <a:r>
                        <a:rPr lang="fr-FR" sz="1400" b="1" kern="1200" dirty="0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lt"/>
                        </a:rPr>
                        <a:t> </a:t>
                      </a:r>
                      <a:r>
                        <a:rPr lang="fr-FR" sz="1400" b="1" kern="1200" dirty="0" err="1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lt"/>
                        </a:rPr>
                        <a:t>WTs</a:t>
                      </a:r>
                      <a:endParaRPr lang="fr-FR" sz="1400" b="1" kern="1200" dirty="0">
                        <a:solidFill>
                          <a:schemeClr val="bg1"/>
                        </a:solidFill>
                        <a:latin typeface="+mn-lt"/>
                        <a:ea typeface="+mn-lt"/>
                        <a:cs typeface="+mn-lt"/>
                      </a:endParaRPr>
                    </a:p>
                  </a:txBody>
                  <a:tcPr>
                    <a:lnL w="12700">
                      <a:solidFill>
                        <a:srgbClr val="23ABB6"/>
                      </a:solidFill>
                    </a:lnL>
                    <a:lnR w="12700">
                      <a:solidFill>
                        <a:srgbClr val="23ABB6"/>
                      </a:solidFill>
                    </a:lnR>
                    <a:lnT w="12700">
                      <a:solidFill>
                        <a:srgbClr val="23ABB6"/>
                      </a:solidFill>
                    </a:lnT>
                    <a:lnB w="12700">
                      <a:solidFill>
                        <a:srgbClr val="23ABB6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3399FF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r-FR" sz="1400" b="1" kern="1200" dirty="0" err="1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lt"/>
                        </a:rPr>
                        <a:t>Proposed</a:t>
                      </a:r>
                      <a:r>
                        <a:rPr lang="fr-FR" sz="1400" b="1" kern="1200" dirty="0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lt"/>
                        </a:rPr>
                        <a:t> </a:t>
                      </a:r>
                      <a:r>
                        <a:rPr lang="fr-FR" sz="1400" b="1" kern="1200" dirty="0" err="1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lt"/>
                        </a:rPr>
                        <a:t>Way</a:t>
                      </a:r>
                      <a:r>
                        <a:rPr lang="fr-FR" sz="1400" b="1" kern="1200" dirty="0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lt"/>
                        </a:rPr>
                        <a:t> </a:t>
                      </a:r>
                      <a:r>
                        <a:rPr lang="fr-FR" sz="1400" b="1" kern="1200" dirty="0" err="1">
                          <a:solidFill>
                            <a:schemeClr val="bg1"/>
                          </a:solidFill>
                          <a:latin typeface="+mn-lt"/>
                          <a:ea typeface="+mn-lt"/>
                          <a:cs typeface="+mn-lt"/>
                        </a:rPr>
                        <a:t>forward</a:t>
                      </a:r>
                      <a:endParaRPr lang="fr-FR" sz="1400" b="1" kern="1200" dirty="0">
                        <a:solidFill>
                          <a:schemeClr val="bg1"/>
                        </a:solidFill>
                        <a:latin typeface="+mn-lt"/>
                        <a:ea typeface="+mn-lt"/>
                        <a:cs typeface="+mn-lt"/>
                      </a:endParaRPr>
                    </a:p>
                  </a:txBody>
                  <a:tcPr>
                    <a:lnL w="12700">
                      <a:solidFill>
                        <a:srgbClr val="23ABB6"/>
                      </a:solidFill>
                    </a:lnL>
                    <a:lnR w="12700">
                      <a:solidFill>
                        <a:srgbClr val="23ABB6"/>
                      </a:solidFill>
                    </a:lnR>
                    <a:lnT w="12700">
                      <a:solidFill>
                        <a:srgbClr val="23ABB6"/>
                      </a:solidFill>
                    </a:lnT>
                    <a:lnB w="12700">
                      <a:solidFill>
                        <a:srgbClr val="23ABB6"/>
                      </a:solidFill>
                    </a:lnB>
                    <a:lnTlToBr w="0">
                      <a:noFill/>
                    </a:lnTlToBr>
                    <a:lnBlToTr w="0">
                      <a:noFill/>
                    </a:lnBlToTr>
                    <a:solidFill>
                      <a:srgbClr val="339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596869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Satellite Phase III</a:t>
                      </a:r>
                      <a:endParaRPr lang="fr-FR" sz="1200" b="1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WT#1 (</a:t>
                      </a:r>
                      <a:r>
                        <a:rPr lang="en-GB" sz="1100" b="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Regenerative payload)</a:t>
                      </a: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b="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WT#2 (Store &amp; </a:t>
                      </a:r>
                      <a:r>
                        <a:rPr lang="fr-FR" sz="1100" b="0" kern="12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Forward</a:t>
                      </a:r>
                      <a:r>
                        <a:rPr lang="fr-FR" sz="1100" b="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 </a:t>
                      </a:r>
                      <a:r>
                        <a:rPr lang="fr-FR" sz="1100" b="0" u="sng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for EPC</a:t>
                      </a: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fr-FR" sz="1100" b="0" kern="12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Leave</a:t>
                      </a:r>
                      <a:r>
                        <a:rPr lang="fr-FR" sz="1100" b="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WT#2 </a:t>
                      </a:r>
                      <a:r>
                        <a:rPr lang="fr-FR" sz="1100" b="0" u="sng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for 5GC </a:t>
                      </a:r>
                      <a:r>
                        <a:rPr lang="fr-FR" sz="1100" b="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out</a:t>
                      </a:r>
                    </a:p>
                    <a:p>
                      <a:pPr marL="108000" marR="0" lvl="0" indent="-10800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fr-FR" sz="1100" b="0" kern="12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Leave</a:t>
                      </a:r>
                      <a:r>
                        <a:rPr lang="fr-FR" sz="1100" b="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WT#3 (UE-satellite-UE communication) out</a:t>
                      </a: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58928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XRM Ph2</a:t>
                      </a:r>
                    </a:p>
                    <a:p>
                      <a:endParaRPr lang="en-GB" sz="12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WT#1 (</a:t>
                      </a:r>
                      <a:r>
                        <a:rPr lang="da-DK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Enhancement for PDU Set </a:t>
                      </a:r>
                      <a:r>
                        <a:rPr lang="da-DK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based</a:t>
                      </a:r>
                      <a:r>
                        <a:rPr lang="da-DK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</a:t>
                      </a:r>
                      <a:r>
                        <a:rPr lang="da-DK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QoS</a:t>
                      </a:r>
                      <a:r>
                        <a:rPr lang="da-DK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handling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</a:t>
                      </a: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WT#2 (</a:t>
                      </a:r>
                      <a:r>
                        <a:rPr lang="da-DK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QoS</a:t>
                      </a:r>
                      <a:r>
                        <a:rPr lang="da-DK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handling </a:t>
                      </a:r>
                      <a:r>
                        <a:rPr lang="da-DK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enhancement</a:t>
                      </a:r>
                      <a:r>
                        <a:rPr lang="da-DK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for XRM services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), </a:t>
                      </a:r>
                      <a:r>
                        <a:rPr lang="fr-FR" sz="1100" u="sng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except</a:t>
                      </a:r>
                      <a:r>
                        <a:rPr lang="fr-FR" sz="1100" u="sng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WT#2.3</a:t>
                      </a: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WT#4 (support XR </a:t>
                      </a: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based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on non-3GPP </a:t>
                      </a: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access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</a:t>
                      </a: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Leave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WT#7 (</a:t>
                      </a:r>
                      <a:r>
                        <a:rPr lang="en-GB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Network exposure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 out</a:t>
                      </a: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Leave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WT#2.3 (</a:t>
                      </a:r>
                      <a:r>
                        <a:rPr lang="en-GB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Tethered UE aspects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 out</a:t>
                      </a: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115394"/>
                  </a:ext>
                </a:extLst>
              </a:tr>
              <a:tr h="496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5GS Enhanced Support for AI/ML</a:t>
                      </a: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WT#2 (Vertical </a:t>
                      </a: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Federated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Learning)</a:t>
                      </a: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WT#3 (</a:t>
                      </a:r>
                      <a:r>
                        <a:rPr lang="en-US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NWDAF-assisted policy control and network abnormal </a:t>
                      </a:r>
                      <a:r>
                        <a:rPr lang="en-US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behaviour</a:t>
                      </a:r>
                      <a:r>
                        <a:rPr lang="en-US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</a:t>
                      </a:r>
                      <a:endParaRPr lang="fr-FR" sz="1100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No </a:t>
                      </a: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work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on WT#1 (</a:t>
                      </a:r>
                      <a:r>
                        <a:rPr lang="en-US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AI/ML cross-domain coordination aspects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 in Q4 2023</a:t>
                      </a: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1181836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fr-FR" sz="1200" b="1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Multi-Access (Dual 3GPP </a:t>
                      </a:r>
                      <a:r>
                        <a:rPr lang="fr-FR" sz="1200" b="1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access</a:t>
                      </a:r>
                      <a:r>
                        <a:rPr lang="fr-FR" sz="1200" b="1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+ ATSSS </a:t>
                      </a:r>
                      <a:r>
                        <a:rPr lang="fr-FR" sz="1200" b="1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Enhancements</a:t>
                      </a:r>
                      <a:r>
                        <a:rPr lang="fr-FR" sz="1200" b="1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</a:t>
                      </a:r>
                      <a:endParaRPr lang="en-GB" sz="12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108000" marR="0" lvl="0" indent="-108000" algn="l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</a:pP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WT#D-1 (Dual-</a:t>
                      </a: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Steer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 and </a:t>
                      </a: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sub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</a:t>
                      </a: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WTs</a:t>
                      </a:r>
                      <a:endParaRPr lang="fr-FR" sz="1100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Leave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ATSSS Phase 4 </a:t>
                      </a: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WT#A-1 (MPQUIC extension for non-UDP </a:t>
                      </a:r>
                      <a:r>
                        <a:rPr lang="fr-FR" sz="1100" kern="12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traffic</a:t>
                      </a: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 out, explore option to do </a:t>
                      </a:r>
                      <a:r>
                        <a:rPr lang="fr-FR" sz="1100" kern="12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this</a:t>
                      </a: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via TEI19</a:t>
                      </a:r>
                    </a:p>
                    <a:p>
                      <a:pPr marL="108000" marR="0" lvl="0" indent="-1080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kern="12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Leave</a:t>
                      </a: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ATSSS Phase 4 </a:t>
                      </a: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#A-2 (</a:t>
                      </a: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simplified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ATSSS for non-3GPP) out</a:t>
                      </a: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978956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Ambient IoT</a:t>
                      </a:r>
                      <a:endParaRPr lang="fr-FR" sz="1200" b="1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Only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</a:t>
                      </a:r>
                      <a:r>
                        <a:rPr lang="fr-FR" sz="11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study</a:t>
                      </a:r>
                      <a:r>
                        <a:rPr lang="fr-FR" sz="11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in Rel-19</a:t>
                      </a: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No normative </a:t>
                      </a:r>
                      <a:r>
                        <a:rPr lang="fr-FR" sz="1100" kern="12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work</a:t>
                      </a: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in Rel-19</a:t>
                      </a: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5307530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r>
                        <a:rPr lang="en-US" sz="1200" b="1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Energy Efficiency and Energy Saving as Service Criteria</a:t>
                      </a:r>
                      <a:endParaRPr lang="en-GB" sz="1200" dirty="0">
                        <a:latin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WT#1 (</a:t>
                      </a:r>
                      <a:r>
                        <a:rPr lang="en-GB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network energy consumption exposure)</a:t>
                      </a:r>
                      <a:endParaRPr lang="fr-FR" sz="1100" kern="1200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WT#2 (</a:t>
                      </a:r>
                      <a:r>
                        <a:rPr lang="en-GB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network energy savings as service criteria)</a:t>
                      </a: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WT#3 (</a:t>
                      </a:r>
                      <a:r>
                        <a:rPr lang="en-GB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5GS enhancements for network energy saving) </a:t>
                      </a:r>
                      <a:endParaRPr lang="fr-FR" sz="1100" kern="1200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indent="-108000">
                        <a:buFont typeface="Arial" panose="020B0604020202020204" pitchFamily="34" charset="0"/>
                        <a:buChar char="•"/>
                      </a:pPr>
                      <a:r>
                        <a:rPr lang="en-GB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No proposed down-scoping</a:t>
                      </a: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2923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1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IMS and </a:t>
                      </a:r>
                      <a:r>
                        <a:rPr lang="fr-FR" sz="1200" b="1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NG_RTCs</a:t>
                      </a:r>
                      <a:endParaRPr lang="fr-FR" sz="1200" b="1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Nokia Pure Text Light"/>
                        </a:defRPr>
                      </a:lvl9pPr>
                    </a:lstStyle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WT#1 (</a:t>
                      </a:r>
                      <a:r>
                        <a:rPr lang="en-US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enhancements to IMS capability exposure framework)</a:t>
                      </a:r>
                      <a:endParaRPr lang="fr-FR" sz="1100" kern="1200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WT#2 (</a:t>
                      </a:r>
                      <a:r>
                        <a:rPr lang="en-US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support interworking of IMS data channel)</a:t>
                      </a:r>
                      <a:endParaRPr lang="fr-FR" sz="1100" kern="1200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WT#3 (</a:t>
                      </a:r>
                      <a:r>
                        <a:rPr lang="en-US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verified OIP service for 3rd party in IMS sessions) </a:t>
                      </a:r>
                      <a:endParaRPr lang="fr-FR" sz="1100" kern="1200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WT#4 (</a:t>
                      </a:r>
                      <a:r>
                        <a:rPr lang="en-US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enhancements to IMS data channel related services and operational aspects)</a:t>
                      </a:r>
                      <a:endParaRPr lang="fr-FR" sz="1100" kern="1200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  <a:p>
                      <a:pPr marL="108000" marR="0" lvl="0" indent="-10800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WT#5 (</a:t>
                      </a:r>
                      <a:r>
                        <a:rPr lang="en-US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supporting avatar call and communication with accessibility)</a:t>
                      </a:r>
                      <a:endParaRPr lang="fr-FR" sz="1100" kern="1200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23ABB6"/>
                      </a:solidFill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indent="-108000" defTabSz="180000">
                        <a:buFont typeface="Arial" panose="020B0604020202020204" pitchFamily="34" charset="0"/>
                        <a:buChar char="•"/>
                        <a:tabLst>
                          <a:tab pos="180000" algn="l"/>
                        </a:tabLst>
                      </a:pPr>
                      <a:r>
                        <a:rPr lang="fr-FR" sz="1100" kern="1200" dirty="0" err="1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Leave</a:t>
                      </a: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 WT#6 (</a:t>
                      </a:r>
                      <a:r>
                        <a:rPr lang="en-US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NRF based service registration and discovery for IMS nodes</a:t>
                      </a:r>
                      <a:r>
                        <a:rPr lang="fr-FR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) out</a:t>
                      </a:r>
                    </a:p>
                    <a:p>
                      <a:pPr marL="108000" lvl="0" indent="-108000" defTabSz="180000">
                        <a:buFont typeface="Arial" panose="020B0604020202020204" pitchFamily="34" charset="0"/>
                        <a:buChar char="•"/>
                        <a:tabLst>
                          <a:tab pos="180000" algn="l"/>
                        </a:tabLst>
                      </a:pPr>
                      <a:r>
                        <a:rPr lang="en-US" sz="1100" kern="1200" dirty="0">
                          <a:solidFill>
                            <a:schemeClr val="tx2"/>
                          </a:solidFill>
                          <a:latin typeface="+mn-lt"/>
                          <a:ea typeface="+mn-lt"/>
                          <a:cs typeface="+mn-lt"/>
                        </a:rPr>
                        <a:t>Study on MPS for IMS Messaging and SMS services to be converted into TEI19</a:t>
                      </a:r>
                      <a:endParaRPr lang="en-GB" sz="1100" kern="1200" dirty="0">
                        <a:solidFill>
                          <a:schemeClr val="tx2"/>
                        </a:solidFill>
                        <a:latin typeface="+mn-lt"/>
                        <a:ea typeface="+mn-lt"/>
                        <a:cs typeface="+mn-lt"/>
                      </a:endParaRPr>
                    </a:p>
                  </a:txBody>
                  <a:tcPr>
                    <a:lnL w="12700" cmpd="sng">
                      <a:solidFill>
                        <a:srgbClr val="23ABB6"/>
                      </a:solidFill>
                    </a:lnL>
                    <a:lnR w="12700" cmpd="sng">
                      <a:solidFill>
                        <a:srgbClr val="23ABB6"/>
                      </a:solidFill>
                    </a:lnR>
                    <a:lnT w="12700" cap="flat" cmpd="sng" algn="ctr">
                      <a:solidFill>
                        <a:srgbClr val="23ABB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23ABB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3ABB6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2619189"/>
                  </a:ext>
                </a:extLst>
              </a:tr>
            </a:tbl>
          </a:graphicData>
        </a:graphic>
      </p:graphicFrame>
      <p:sp>
        <p:nvSpPr>
          <p:cNvPr id="3" name="Text Box 14">
            <a:extLst>
              <a:ext uri="{FF2B5EF4-FFF2-40B4-BE49-F238E27FC236}">
                <a16:creationId xmlns:a16="http://schemas.microsoft.com/office/drawing/2014/main" id="{53398B2C-03CF-950F-C7C0-B7C8B852B4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7577" y="133351"/>
            <a:ext cx="172622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800" b="1" dirty="0">
                <a:solidFill>
                  <a:srgbClr val="0000FF"/>
                </a:solidFill>
                <a:latin typeface="Arial "/>
              </a:rPr>
              <a:t>SP-231114</a:t>
            </a: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424559846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nformation xmlns="3b34c8f0-1ef5-4d1e-bb66-517ce7fe7356">Views on Rel-19 first package</Information>
    <HideFromDelve xmlns="71c5aaf6-e6ce-465b-b873-5148d2a4c105">false</HideFromDelve>
    <Associated_x0020_Task xmlns="3b34c8f0-1ef5-4d1e-bb66-517ce7fe7356">
      <Value xmlns="3b34c8f0-1ef5-4d1e-bb66-517ce7fe7356">E2E Arch and Prot</Value>
    </Associated_x0020_Task>
    <_dlc_DocId xmlns="71c5aaf6-e6ce-465b-b873-5148d2a4c105">5AIRPNAIUNRU-1105102719-384</_dlc_DocId>
    <_dlc_DocIdUrl xmlns="71c5aaf6-e6ce-465b-b873-5148d2a4c105">
      <Url>https://nokia.sharepoint.com/sites/c5g/_layouts/15/DocIdRedir.aspx?ID=5AIRPNAIUNRU-1105102719-384</Url>
      <Description>5AIRPNAIUNRU-1105102719-384</Description>
    </_dlc_DocIdUrl>
  </documentManagement>
</p:properti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46A2829BEA54D43BEAC43148E8583B7" ma:contentTypeVersion="28" ma:contentTypeDescription="Create a new document." ma:contentTypeScope="" ma:versionID="ac7e9505c5e576468cbee5c652088f23">
  <xsd:schema xmlns:xsd="http://www.w3.org/2001/XMLSchema" xmlns:xs="http://www.w3.org/2001/XMLSchema" xmlns:p="http://schemas.microsoft.com/office/2006/metadata/properties" xmlns:ns2="71c5aaf6-e6ce-465b-b873-5148d2a4c105" xmlns:ns3="3b34c8f0-1ef5-4d1e-bb66-517ce7fe7356" xmlns:ns4="ba652e88-3b66-4f98-9c89-12673ee34851" targetNamespace="http://schemas.microsoft.com/office/2006/metadata/properties" ma:root="true" ma:fieldsID="f8cac0a7ad2c547ccc2199e7c8fa6d04" ns2:_="" ns3:_="" ns4:_="">
    <xsd:import namespace="71c5aaf6-e6ce-465b-b873-5148d2a4c105"/>
    <xsd:import namespace="3b34c8f0-1ef5-4d1e-bb66-517ce7fe7356"/>
    <xsd:import namespace="ba652e88-3b66-4f98-9c89-12673ee3485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Information"/>
                <xsd:element ref="ns3:Associated_x0020_Task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3:SharedWithUsers" minOccurs="0"/>
                <xsd:element ref="ns3:SharedWithDetails" minOccurs="0"/>
                <xsd:element ref="ns4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Information" ma:index="12" ma:displayName="Information" ma:description="Add here comments or additional information about the file" ma:internalName="Information">
      <xsd:simpleType>
        <xsd:restriction base="dms:Note">
          <xsd:maxLength value="255"/>
        </xsd:restriction>
      </xsd:simpleType>
    </xsd:element>
    <xsd:element name="Associated_x0020_Task" ma:index="13" nillable="true" ma:displayName="C5G Task" ma:description="Task working on topic" ma:internalName="Associated_x0020_Task" ma:requiredMultiChoice="tru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E2E Arch and Prot"/>
                    <xsd:enumeration value="5G Radio"/>
                    <xsd:enumeration value="LTE Radio"/>
                    <xsd:enumeration value="E2E CIoT"/>
                    <xsd:enumeration value="E2E Verticals"/>
                    <xsd:enumeration value="EPC"/>
                    <xsd:enumeration value="IMS"/>
                    <xsd:enumeration value="SEC"/>
                    <xsd:enumeration value="Network Management"/>
                    <xsd:enumeration value="Virtualization"/>
                    <xsd:enumeration value="MEC"/>
                  </xsd:restriction>
                </xsd:simpleType>
              </xsd:element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652e88-3b66-4f98-9c89-12673ee3485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34c87397-5fc1-491e-85e7-d6110dbe9cbd" ContentTypeId="0x0101" PreviousValue="false"/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71c5aaf6-e6ce-465b-b873-5148d2a4c10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ba652e88-3b66-4f98-9c89-12673ee34851"/>
    <ds:schemaRef ds:uri="http://purl.org/dc/elements/1.1/"/>
    <ds:schemaRef ds:uri="3b34c8f0-1ef5-4d1e-bb66-517ce7fe7356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3C24202-074A-4E80-9687-1D2CFCAC1F1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0F0BBBC5-5827-4271-8B9E-A0E21A34B37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b34c8f0-1ef5-4d1e-bb66-517ce7fe7356"/>
    <ds:schemaRef ds:uri="ba652e88-3b66-4f98-9c89-12673ee3485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F3F2D1CD-40B7-4B6C-8EFB-E18890CEE9ED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5807</TotalTime>
  <Words>877</Words>
  <Application>Microsoft Office PowerPoint</Application>
  <PresentationFormat>Widescreen</PresentationFormat>
  <Paragraphs>71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Views on Rel-19 first package</vt:lpstr>
      <vt:lpstr>Status before SA#101</vt:lpstr>
      <vt:lpstr>On handling RAN dependencies</vt:lpstr>
      <vt:lpstr>Views on some SIDs and WTs  (with reference to SA2#158 endorsed versions)</vt:lpstr>
      <vt:lpstr>Some proposal for 1st Rel-19 package (from 111 TUs to 74 TUs)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Yannick</cp:lastModifiedBy>
  <cp:revision>603</cp:revision>
  <dcterms:created xsi:type="dcterms:W3CDTF">2010-02-05T13:52:04Z</dcterms:created>
  <dcterms:modified xsi:type="dcterms:W3CDTF">2023-09-06T19:56:46Z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0x010100946A2829BEA54D43BEAC43148E8583B7</vt:lpwstr>
  </property>
  <property fmtid="{D5CDD505-2E9C-101B-9397-08002B2CF9AE}" pid="3" name="_dlc_DocIdItemGuid">
    <vt:lpwstr>668f67c2-04f1-48e7-a52f-5061b93b6d1c</vt:lpwstr>
  </property>
</Properties>
</file>